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64" r:id="rId3"/>
    <p:sldId id="258" r:id="rId4"/>
    <p:sldId id="264" r:id="rId5"/>
    <p:sldId id="263" r:id="rId6"/>
    <p:sldId id="265" r:id="rId7"/>
    <p:sldId id="503" r:id="rId8"/>
    <p:sldId id="467" r:id="rId9"/>
    <p:sldId id="504" r:id="rId10"/>
    <p:sldId id="400" r:id="rId11"/>
    <p:sldId id="266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60" r:id="rId20"/>
    <p:sldId id="262" r:id="rId21"/>
    <p:sldId id="507" r:id="rId22"/>
    <p:sldId id="506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用户" initials="W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F"/>
    <a:srgbClr val="F66C0A"/>
    <a:srgbClr val="FE9625"/>
    <a:srgbClr val="5136B9"/>
    <a:srgbClr val="23266D"/>
    <a:srgbClr val="51DAC9"/>
    <a:srgbClr val="6ED69B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426" y="-72"/>
      </p:cViewPr>
      <p:guideLst>
        <p:guide orient="horz" pos="21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microsoft.com/office/2007/relationships/media" Target="file:///E:\&#24037;&#20316;&#24120;&#29992;&#25991;&#20214;\A0-&#22242;&#38431;&#24314;&#35774;&#19982;&#35268;&#21017;\&#26032;&#20135;&#21697;&#19978;&#32447;-2016\&#20225;&#25512;&#23453;&#38144;&#21806;&#29992;\&#20225;&#25512;&#23453;&#25928;&#26524;&#23637;&#31034;_&#36716;.mp4" TargetMode="External"/><Relationship Id="rId2" Type="http://schemas.openxmlformats.org/officeDocument/2006/relationships/video" Target="file:///E:\&#24037;&#20316;&#24120;&#29992;&#25991;&#20214;\A0-&#22242;&#38431;&#24314;&#35774;&#19982;&#35268;&#21017;\&#26032;&#20135;&#21697;&#19978;&#32447;-2016\&#20225;&#25512;&#23453;&#38144;&#21806;&#29992;\&#20225;&#25512;&#23453;&#25928;&#26524;&#23637;&#31034;_&#36716;.mp4" TargetMode="Externa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75480" y="1816100"/>
            <a:ext cx="4029710" cy="351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9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企推宝</a:t>
            </a:r>
            <a:endParaRPr lang="zh-CN" altLang="en-US" sz="9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营销推广利器</a:t>
            </a:r>
            <a:endParaRPr lang="zh-CN" altLang="en-US" sz="48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>
                <a:solidFill>
                  <a:schemeClr val="bg1"/>
                </a:solidFill>
                <a:latin typeface="+mn-ea"/>
              </a:rPr>
              <a:t>让更多客户主动找上门！</a:t>
            </a:r>
            <a:endParaRPr lang="zh-CN" altLang="en-US">
              <a:solidFill>
                <a:schemeClr val="bg1"/>
              </a:solidFill>
              <a:latin typeface="+mn-ea"/>
            </a:endParaRPr>
          </a:p>
          <a:p>
            <a:pPr algn="ctr"/>
            <a:endParaRPr lang="zh-CN" altLang="en-US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抢占5大搜索引擎首页</a:t>
            </a:r>
            <a:endParaRPr lang="zh-CN" altLang="en-US" sz="2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15095" y="3316605"/>
            <a:ext cx="8686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成本低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18650" y="5046345"/>
            <a:ext cx="8686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推广易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65855" y="5333365"/>
            <a:ext cx="13258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超高曝光率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38425" y="3701415"/>
            <a:ext cx="8686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见效快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35040" y="1151255"/>
            <a:ext cx="3657600" cy="1325880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性价比高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35040" y="2419985"/>
            <a:ext cx="5228590" cy="4001135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　　企推宝采用的是推广定额费用，而且不是点击付费，按标准版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的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9800</a:t>
            </a:r>
            <a:r>
              <a:rPr lang="zh-CN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元的费用算，最少保证有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200</a:t>
            </a:r>
            <a:r>
              <a:rPr lang="zh-CN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个词出现在各类搜索引擎首页，平均单词每年仅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50</a:t>
            </a:r>
            <a:r>
              <a:rPr lang="zh-CN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元，而搜索引擎竞价排名和传统</a:t>
            </a:r>
            <a:r>
              <a:rPr lang="en-US" altLang="zh-CN" sz="20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seo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只能做少量词而且费用昂贵，企推宝的性价比要高得多</a:t>
            </a:r>
            <a:r>
              <a:rPr lang="zh-CN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。</a:t>
            </a:r>
            <a:endParaRPr lang="zh-CN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841375"/>
            <a:ext cx="10515600" cy="1325563"/>
          </a:xfrm>
        </p:spPr>
        <p:txBody>
          <a:bodyPr/>
          <a:lstStyle/>
          <a:p>
            <a:pPr algn="ctr"/>
            <a:r>
              <a:rPr lang="zh-CN" altLang="en-US">
                <a:solidFill>
                  <a:srgbClr val="23266D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推广速度快，无效退款承诺</a:t>
            </a:r>
            <a:endParaRPr lang="zh-CN" altLang="en-US">
              <a:solidFill>
                <a:srgbClr val="23266D"/>
              </a:solidFill>
              <a:latin typeface="微软雅黑" pitchFamily="34" charset="-122"/>
              <a:ea typeface="微软雅黑" pitchFamily="34" charset="-122"/>
              <a:cs typeface="+mn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25575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1800">
                <a:latin typeface="微软雅黑" pitchFamily="34" charset="-122"/>
                <a:ea typeface="微软雅黑" pitchFamily="34" charset="-122"/>
                <a:sym typeface="+mn-ea"/>
              </a:rPr>
              <a:t>　　企推宝一旦提交词，在</a:t>
            </a:r>
            <a:r>
              <a:rPr lang="en-US" altLang="zh-CN" sz="1800">
                <a:latin typeface="微软雅黑" pitchFamily="34" charset="-122"/>
                <a:ea typeface="微软雅黑" pitchFamily="34" charset="-122"/>
                <a:sym typeface="+mn-ea"/>
              </a:rPr>
              <a:t>3-7</a:t>
            </a:r>
            <a:r>
              <a:rPr lang="zh-CN" altLang="zh-CN" sz="1800">
                <a:latin typeface="微软雅黑" pitchFamily="34" charset="-122"/>
                <a:ea typeface="微软雅黑" pitchFamily="34" charset="-122"/>
                <a:sym typeface="+mn-ea"/>
              </a:rPr>
              <a:t>天左右就会有个别词陆续出现在搜索引擎首页，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  <a:sym typeface="+mn-ea"/>
              </a:rPr>
              <a:t> 产品全部上传后，一个月内即可实现承诺数量的词上到首页（</a:t>
            </a:r>
            <a:r>
              <a:rPr lang="en-US" altLang="zh-CN" sz="1800">
                <a:latin typeface="微软雅黑" pitchFamily="34" charset="-122"/>
                <a:ea typeface="微软雅黑" pitchFamily="34" charset="-122"/>
                <a:sym typeface="+mn-ea"/>
              </a:rPr>
              <a:t>50\200\300)</a:t>
            </a:r>
            <a:r>
              <a:rPr lang="zh-CN" altLang="zh-CN" sz="1800">
                <a:latin typeface="微软雅黑" pitchFamily="34" charset="-122"/>
                <a:ea typeface="微软雅黑" pitchFamily="34" charset="-122"/>
                <a:sym typeface="+mn-ea"/>
              </a:rPr>
              <a:t>。若上到首页词未达到预定目标，客户可选择无条件退全款。</a:t>
            </a:r>
            <a:endParaRPr lang="zh-CN" altLang="zh-CN" sz="1800"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4760" y="5151120"/>
            <a:ext cx="1960880" cy="722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匹配精准搜索词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首页排名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7760" y="1386205"/>
            <a:ext cx="4221480" cy="1325880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 全托管服务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56360" y="2712085"/>
            <a:ext cx="4633595" cy="3289935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　　企推宝采用的是全托式管理，企业仅需把公司和产品资料发给我们，确定好需要推广的关键词，剩下的事情就全部交给我们，企业每天仅需看看推广报表了解推广效果就可以了，轻松简单，推广过程中无需付出时间和精力。</a:t>
            </a:r>
            <a:endParaRPr lang="zh-CN" altLang="en-US" sz="20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99745"/>
            <a:ext cx="10515600" cy="1325563"/>
          </a:xfrm>
        </p:spPr>
        <p:txBody>
          <a:bodyPr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全引擎通吃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2725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覆盖百度（包括手机百度）、360、搜狗，必应、有道五大搜索引擎，</a:t>
            </a:r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让产品关键词迅速上首页，实现简单、高效、全面推广。</a:t>
            </a:r>
            <a:endParaRPr lang="zh-CN" altLang="en-US" sz="24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  <a:p>
            <a:pPr marL="0" indent="0" algn="ctr">
              <a:buNone/>
            </a:pPr>
            <a:endParaRPr lang="zh-CN" altLang="en-US" sz="24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59630" y="5709285"/>
            <a:ext cx="3276600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匹配精准搜索词    首页排名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5360" y="2036445"/>
            <a:ext cx="3139440" cy="1084580"/>
          </a:xfrm>
        </p:spPr>
        <p:txBody>
          <a:bodyPr/>
          <a:lstStyle/>
          <a:p>
            <a:pPr algn="l"/>
            <a:r>
              <a:rPr lang="zh-CN" altLang="en-US">
                <a:solidFill>
                  <a:srgbClr val="5136B9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稳定性好</a:t>
            </a:r>
            <a:endParaRPr lang="zh-CN" altLang="en-US">
              <a:solidFill>
                <a:srgbClr val="5136B9"/>
              </a:solidFill>
              <a:latin typeface="微软雅黑" pitchFamily="34" charset="-122"/>
              <a:ea typeface="微软雅黑" pitchFamily="34" charset="-122"/>
              <a:cs typeface="+mn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5360" y="2572385"/>
            <a:ext cx="5257800" cy="4031615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zh-CN" altLang="en-US" sz="1800">
              <a:latin typeface="微软雅黑" pitchFamily="34" charset="-122"/>
              <a:ea typeface="微软雅黑" pitchFamily="34" charset="-122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zh-CN" altLang="en-US" sz="2000">
                <a:latin typeface="微软雅黑" pitchFamily="34" charset="-122"/>
                <a:ea typeface="微软雅黑" pitchFamily="34" charset="-122"/>
                <a:sym typeface="+mn-ea"/>
              </a:rPr>
              <a:t>       企推宝全年推广费用为定额，不参与竞价，由于做的关键词上首页数量多，即便个别词到了第二页，也不影响全局效果，时间越长，效果越明显，整体稳定性非常好。</a:t>
            </a:r>
            <a:endParaRPr lang="zh-CN" alt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6934200" y="4130040"/>
            <a:ext cx="14020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关键词库</a:t>
            </a:r>
            <a:endParaRPr lang="zh-CN" altLang="en-US" sz="240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81640" y="4145280"/>
            <a:ext cx="6400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搜索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85560" y="1657985"/>
            <a:ext cx="4130040" cy="1325880"/>
          </a:xfrm>
        </p:spPr>
        <p:txBody>
          <a:bodyPr/>
          <a:lstStyle/>
          <a:p>
            <a:pPr algn="l"/>
            <a:r>
              <a:rPr lang="zh-CN" altLang="en-US">
                <a:solidFill>
                  <a:srgbClr val="FE9625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规避恶意点击</a:t>
            </a:r>
            <a:endParaRPr lang="zh-CN" altLang="en-US">
              <a:solidFill>
                <a:srgbClr val="FE9625"/>
              </a:solidFill>
              <a:latin typeface="微软雅黑" pitchFamily="34" charset="-122"/>
              <a:ea typeface="微软雅黑" pitchFamily="34" charset="-122"/>
              <a:cs typeface="+mn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85560" y="2983865"/>
            <a:ext cx="5089525" cy="2676525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     企推宝不是竞价排名，不存在点击收费，关键词被点击再多次也不会增加费用，能有效的帮企业节省推广成本。</a:t>
            </a:r>
            <a:endParaRPr lang="zh-CN" altLang="en-US" sz="20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2480" y="1246505"/>
            <a:ext cx="5547995" cy="1097280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不会被降权、Ｋ站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2480" y="2343785"/>
            <a:ext cx="5547995" cy="4030980"/>
          </a:xfr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zh-CN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      企推宝是将企业产品发布到国内三千家商业平台上，搜索引擎收录的是这些商业平台上的页面，在这些页面上有公司产品信息、公司介绍、网址、联系人、联系电话、在线服务ｑｑ。客户可以直接通过电话和</a:t>
            </a:r>
            <a:r>
              <a:rPr lang="en-US" altLang="zh-CN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qq</a:t>
            </a:r>
            <a:r>
              <a:rPr lang="zh-CN" altLang="en-US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联系企业，也可以通过网址为</a:t>
            </a:r>
            <a:r>
              <a:rPr lang="zh-CN" altLang="zh-CN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企业网站导入流量和带来咨询量，所以企业网站不存在被降权和ｋ站。由于这种是正常的、自然的访问流量，配合建站之星的网站关键词优化功能，一定时间后，公司自己的网站排名也会靠前。</a:t>
            </a:r>
            <a:endParaRPr lang="zh-CN" altLang="zh-CN" sz="18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00800" y="1703070"/>
            <a:ext cx="3185160" cy="1174115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效果量化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00800" y="2755265"/>
            <a:ext cx="4876165" cy="185229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排名报表日日更新，见效快！</a:t>
            </a:r>
            <a:endParaRPr lang="zh-CN" altLang="en-US" sz="2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全面细分数据统计，智能化效果跟踪分析，实时查看，实时监测，尽情掌握推广动态！</a:t>
            </a:r>
            <a:endParaRPr lang="zh-CN" altLang="en-US" sz="2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42160" y="1845310"/>
            <a:ext cx="3886835" cy="1471930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竞争激烈的词，单次点击费用可达数元甚至数百元，一个词单月就要消费数千元甚至数十万元，如果企业推广模式单一，长期依赖竞价排名方式推广，那么这将是一个沉重但又不得不背负的包袱。</a:t>
            </a:r>
            <a:endParaRPr lang="zh-CN" altLang="en-US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200" y="706755"/>
            <a:ext cx="10415905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做竞价排名推广的困惑</a:t>
            </a:r>
            <a:endParaRPr lang="zh-CN" altLang="en-US" sz="4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7792720" y="1800225"/>
            <a:ext cx="3886835" cy="1410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如果要保证排名位置和控制成本，需要每天都进行价格查看，设置最合适的价格来进行竞价。需要专人进行关键词的筛选，挑取适合的关键词，衡量价格，检查效果，每天要消耗大量时间与精力。</a:t>
            </a:r>
            <a:endParaRPr lang="zh-CN" altLang="en-US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2042160" y="3629025"/>
            <a:ext cx="3886835" cy="130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搜索引擎各自独立，在百度做了竞价后，在</a:t>
            </a:r>
            <a:r>
              <a:rPr lang="en-US" altLang="zh-CN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360</a:t>
            </a:r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搜索不会出现排名，搜狗、搜搜、必应也不会出现排名，如果你想要所有引擎都出现排名，那就要重复花费数倍的推广费用。</a:t>
            </a:r>
            <a:endParaRPr lang="zh-CN" altLang="en-US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33160" y="3008630"/>
            <a:ext cx="145986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2、管理麻烦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23545" y="4703445"/>
            <a:ext cx="152781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</a:t>
            </a:r>
            <a:r>
              <a:rPr lang="en-US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3</a:t>
            </a: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、效果单一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57200" y="3008630"/>
            <a:ext cx="145986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1、价格高昂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907655" y="3621405"/>
            <a:ext cx="3657600" cy="1051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一旦别人出的价格比你的高，那你就会排名落后；一旦你的帐户中每天的预算消费完了，那你的排名立刻就会消失。</a:t>
            </a:r>
            <a:endParaRPr lang="zh-CN" altLang="en-US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42160" y="5251450"/>
            <a:ext cx="36576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竞价排名的恶意点击非常多，大多数的广告费都是被竞争对手和无聊的人给恶意点击消费掉了，这些人不会给你带来任何效益，而且你也无法预防。</a:t>
            </a:r>
            <a:endParaRPr lang="zh-CN" altLang="en-US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4350" y="6339205"/>
            <a:ext cx="145986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5</a:t>
            </a: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、恶意点击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65215" y="4703445"/>
            <a:ext cx="145986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4</a:t>
            </a: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、稳定性差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70125" y="2225675"/>
            <a:ext cx="5395595" cy="568960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zh-CN" altLang="zh-CN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网站ｓｅｏ是按词付费，价格是根据词的热度来确定，难度高的词优化价格也很高。</a:t>
            </a:r>
            <a:endParaRPr lang="zh-CN" altLang="zh-CN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95095" y="791845"/>
            <a:ext cx="9814560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做传统</a:t>
            </a:r>
            <a:r>
              <a:rPr lang="en-US" altLang="zh-CN" sz="4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SEO</a:t>
            </a:r>
            <a:r>
              <a:rPr lang="zh-CN" altLang="en-US" sz="4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的困惑</a:t>
            </a:r>
            <a:endParaRPr lang="zh-CN" altLang="en-US" sz="4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4860" y="2392045"/>
            <a:ext cx="944880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费用高</a:t>
            </a:r>
            <a:endParaRPr lang="zh-CN" altLang="en-US" sz="2000"/>
          </a:p>
        </p:txBody>
      </p:sp>
      <p:sp>
        <p:nvSpPr>
          <p:cNvPr id="8" name="文本框 7"/>
          <p:cNvSpPr txBox="1"/>
          <p:nvPr/>
        </p:nvSpPr>
        <p:spPr>
          <a:xfrm>
            <a:off x="530860" y="3397885"/>
            <a:ext cx="1452880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关键词有限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784860" y="4510405"/>
            <a:ext cx="944880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见效慢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500380" y="5592445"/>
            <a:ext cx="165227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易被降权</a:t>
            </a:r>
            <a:r>
              <a:rPr lang="en-US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/</a:t>
            </a: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Ｋ站</a:t>
            </a:r>
            <a:endParaRPr lang="zh-CN" altLang="en-US"/>
          </a:p>
        </p:txBody>
      </p:sp>
      <p:sp>
        <p:nvSpPr>
          <p:cNvPr id="11" name="内容占位符 2"/>
          <p:cNvSpPr>
            <a:spLocks noGrp="1"/>
          </p:cNvSpPr>
          <p:nvPr/>
        </p:nvSpPr>
        <p:spPr>
          <a:xfrm>
            <a:off x="2270125" y="5272405"/>
            <a:ext cx="5395595" cy="1005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由于传统网站ＳＥＯ优化，有时为加快优化速度，必不可少的会使用一些不规范的操作手法，而这种容易触犯搜索引擎收录规则，导致网站被降权甚至被</a:t>
            </a:r>
            <a:r>
              <a:rPr lang="en-US" altLang="zh-CN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</a:t>
            </a:r>
            <a:r>
              <a:rPr lang="zh-CN" altLang="zh-CN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站，以前所有推广工作付之东流。</a:t>
            </a:r>
            <a:endParaRPr lang="zh-CN" altLang="zh-CN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内容占位符 2"/>
          <p:cNvSpPr>
            <a:spLocks noGrp="1"/>
          </p:cNvSpPr>
          <p:nvPr/>
        </p:nvSpPr>
        <p:spPr>
          <a:xfrm>
            <a:off x="2270125" y="3048000"/>
            <a:ext cx="5395595" cy="111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由于单词的价格较高，所以企业如果要一次性做几十个甚至几百个词的话，这个价格也是非常高昂的，所以一般企业只会选择做有限的几个词，但这样搜到的机率就小，效果就大打折扣。  </a:t>
            </a:r>
            <a:endParaRPr lang="zh-CN" altLang="zh-CN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内容占位符 2"/>
          <p:cNvSpPr>
            <a:spLocks noGrp="1"/>
          </p:cNvSpPr>
          <p:nvPr/>
        </p:nvSpPr>
        <p:spPr>
          <a:xfrm>
            <a:off x="2270125" y="4327525"/>
            <a:ext cx="5395595" cy="600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网站SEO 的效果一般需要较长的时间才能显现出来，旧站大约需  要3个月的时间，新站则需要</a:t>
            </a:r>
            <a:r>
              <a:rPr lang="en-US" altLang="zh-CN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5</a:t>
            </a:r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个月甚至更久。  </a:t>
            </a:r>
            <a:endParaRPr lang="zh-CN" altLang="en-US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zh-CN" altLang="zh-CN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9775" y="968375"/>
            <a:ext cx="10515600" cy="1325563"/>
          </a:xfrm>
        </p:spPr>
        <p:txBody>
          <a:bodyPr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搜索引擎</a:t>
            </a:r>
            <a:r>
              <a:rPr lang="en-US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网络推广最重要的途径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7440" y="3775710"/>
            <a:ext cx="2790190" cy="1351280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搜索引擎是网民连接互联网的最重要的工具。</a:t>
            </a:r>
            <a:endParaRPr lang="zh-CN" altLang="en-US" sz="18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4602480" y="3636010"/>
            <a:ext cx="2790190" cy="163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87%</a:t>
            </a:r>
            <a:r>
              <a:rPr lang="zh-CN" altLang="zh-CN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的用户通过搜索引擎寻找自己需要的产品、服务和各类信息。</a:t>
            </a:r>
            <a:endParaRPr lang="zh-CN" altLang="en-US" sz="18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8366760" y="3159125"/>
            <a:ext cx="2440305" cy="3227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全球网站数已达</a:t>
            </a:r>
            <a:r>
              <a: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8000</a:t>
            </a:r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万，在这浩如烟海的网站里，如何让客户找到你的产品和业务。最有效的方法是让</a:t>
            </a:r>
            <a:r>
              <a:rPr lang="zh-CN" altLang="en-US" sz="1600" b="1">
                <a:solidFill>
                  <a:srgbClr val="FFFC00"/>
                </a:solidFill>
                <a:latin typeface="微软雅黑" pitchFamily="34" charset="-122"/>
                <a:ea typeface="微软雅黑" pitchFamily="34" charset="-122"/>
              </a:rPr>
              <a:t>尽可能多的相关关键词出现在搜索引擎的首页。</a:t>
            </a:r>
            <a:endParaRPr lang="zh-CN" altLang="en-US" sz="1600" b="1">
              <a:solidFill>
                <a:srgbClr val="FFFC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zh-CN" altLang="en-US" sz="16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zh-CN" altLang="en-US" sz="16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zh-CN" altLang="en-US" sz="16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aopic.com/uploads/allimg/110323/32-1103231q22487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3F3FD"/>
              </a:clrFrom>
              <a:clrTo>
                <a:srgbClr val="F3F3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-795485" y="702733"/>
            <a:ext cx="9228286" cy="61552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折角形 3"/>
          <p:cNvSpPr/>
          <p:nvPr/>
        </p:nvSpPr>
        <p:spPr>
          <a:xfrm>
            <a:off x="7074327" y="1970327"/>
            <a:ext cx="3984770" cy="2676088"/>
          </a:xfrm>
          <a:prstGeom prst="foldedCorner">
            <a:avLst/>
          </a:prstGeom>
          <a:effectLst>
            <a:outerShdw blurRad="635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        </a:t>
            </a:r>
            <a:br>
              <a:rPr lang="en-US" altLang="zh-CN" dirty="0" smtClean="0"/>
            </a:br>
            <a:br>
              <a:rPr lang="en-US" altLang="zh-CN" dirty="0" smtClean="0"/>
            </a:br>
            <a:br>
              <a:rPr lang="en-US" altLang="zh-CN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en-US" altLang="zh-CN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 </a:t>
            </a: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联系人：姚经理</a:t>
            </a:r>
            <a:br>
              <a:rPr lang="en-US" altLang="zh-CN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br>
              <a:rPr lang="en-US" altLang="zh-CN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en-US" altLang="zh-CN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 </a:t>
            </a: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电话：</a:t>
            </a:r>
            <a:r>
              <a:rPr lang="en-US" altLang="zh-CN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18567611511</a:t>
            </a:r>
            <a:br>
              <a:rPr lang="en-US" altLang="zh-CN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br>
              <a:rPr lang="en-US" altLang="zh-CN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en-US" altLang="zh-CN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 </a:t>
            </a: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邮箱：</a:t>
            </a:r>
            <a:r>
              <a:rPr lang="en-US" altLang="zh-CN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yaoleboke@163.com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br>
              <a:rPr lang="en-US" altLang="zh-CN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en-US" altLang="zh-CN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  Q</a:t>
            </a:r>
            <a:r>
              <a:rPr lang="en-US" altLang="zh-CN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Q</a:t>
            </a: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r>
              <a:rPr lang="en-US" altLang="zh-CN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523170090</a:t>
            </a:r>
            <a:br>
              <a:rPr lang="en-US" altLang="zh-CN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br>
              <a:rPr lang="en-US" altLang="zh-CN" dirty="0" smtClean="0"/>
            </a:b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38675" y="4425315"/>
            <a:ext cx="2524125" cy="67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谢 谢</a:t>
            </a:r>
            <a:endParaRPr lang="zh-CN" altLang="en-US" sz="3600" dirty="0">
              <a:solidFill>
                <a:schemeClr val="bg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76265" y="1214120"/>
            <a:ext cx="4423410" cy="9512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什么是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企推宝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676265" y="2165350"/>
            <a:ext cx="5451475" cy="39643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zh-CN" altLang="en-US" sz="2000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　企推宝</a:t>
            </a:r>
            <a:r>
              <a:rPr lang="zh-CN" altLang="en-US" sz="2000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是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犀思科技</a:t>
            </a:r>
            <a:r>
              <a:rPr lang="zh-CN" altLang="en-US" sz="2000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推出的</a:t>
            </a:r>
            <a:r>
              <a:rPr lang="zh-CN" altLang="en-US" sz="2000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全</a:t>
            </a:r>
            <a:r>
              <a:rPr lang="zh-CN" altLang="en-US" sz="2000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新网</a:t>
            </a:r>
            <a:r>
              <a:rPr lang="zh-CN" altLang="en-US" sz="2000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络推广</a:t>
            </a:r>
            <a:r>
              <a:rPr lang="zh-CN" altLang="en-US" sz="2000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服务。它</a:t>
            </a:r>
            <a:r>
              <a:rPr lang="zh-CN" altLang="en-US" sz="2000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以营销效果为导向</a:t>
            </a:r>
            <a:r>
              <a:rPr lang="zh-CN" altLang="en-US" sz="2000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，将信</a:t>
            </a:r>
            <a:r>
              <a:rPr lang="zh-CN" altLang="en-US" sz="2000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息覆</a:t>
            </a:r>
            <a:r>
              <a:rPr lang="zh-CN" altLang="en-US" sz="2000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盖至国内近</a:t>
            </a:r>
            <a:r>
              <a:rPr lang="en-US" altLang="zh-CN" sz="2000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3000</a:t>
            </a:r>
            <a:r>
              <a:rPr lang="zh-CN" altLang="zh-CN" sz="2000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个高权重</a:t>
            </a:r>
            <a:r>
              <a:rPr lang="zh-CN" altLang="en-US" sz="2000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商贸平</a:t>
            </a:r>
            <a:r>
              <a:rPr lang="zh-CN" altLang="en-US" sz="2000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台，通过技术手段让产品关键词迅速上百度、手机百度、</a:t>
            </a:r>
            <a:r>
              <a:rPr lang="en-US" altLang="zh-CN" sz="2000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360</a:t>
            </a:r>
            <a:r>
              <a:rPr lang="zh-CN" altLang="zh-CN" sz="2000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搜索、</a:t>
            </a:r>
            <a:r>
              <a:rPr lang="zh-CN" altLang="en-US" sz="2000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搜狗、有道、必应等</a:t>
            </a:r>
            <a:r>
              <a:rPr lang="zh-CN" altLang="en-US" sz="2000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各大搜索引</a:t>
            </a:r>
            <a:r>
              <a:rPr lang="zh-CN" altLang="en-US" sz="2000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擎首页，具有经济</a:t>
            </a:r>
            <a:r>
              <a:rPr lang="zh-CN" altLang="en-US" sz="2000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、高效、全面推</a:t>
            </a:r>
            <a:r>
              <a:rPr lang="zh-CN" altLang="en-US" sz="2000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广的特点，能为企业带来更多的新客户咨询量。</a:t>
            </a:r>
            <a:endParaRPr lang="zh-CN" altLang="en-US" sz="2000" dirty="0" smtClean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5676265" y="1214120"/>
            <a:ext cx="4423410" cy="95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什么是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企推宝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-20955" y="-45720"/>
            <a:ext cx="12233275" cy="69494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49800" y="116205"/>
            <a:ext cx="2866390" cy="8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 推 宝</a:t>
            </a:r>
            <a:endParaRPr lang="zh-CN" altLang="en-US" sz="48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1325563"/>
          </a:xfrm>
        </p:spPr>
        <p:txBody>
          <a:bodyPr/>
          <a:lstStyle/>
          <a:p>
            <a:pPr algn="ctr"/>
            <a:r>
              <a:rPr lang="zh-CN" altLang="en-US">
                <a:solidFill>
                  <a:srgbClr val="23266D"/>
                </a:solidFill>
                <a:latin typeface="微软雅黑" pitchFamily="34" charset="-122"/>
                <a:ea typeface="微软雅黑" pitchFamily="34" charset="-122"/>
              </a:rPr>
              <a:t>企推宝能做什么？</a:t>
            </a:r>
            <a:endParaRPr lang="zh-CN" altLang="en-US">
              <a:solidFill>
                <a:srgbClr val="23266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73605" y="4655185"/>
            <a:ext cx="2012315" cy="164020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可推广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400">
                <a:latin typeface="微软雅黑" pitchFamily="34" charset="-122"/>
                <a:ea typeface="微软雅黑" pitchFamily="34" charset="-122"/>
              </a:rPr>
              <a:t>个产品，一个月内最少让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zh-CN" sz="1400">
                <a:latin typeface="微软雅黑" pitchFamily="34" charset="-122"/>
                <a:ea typeface="微软雅黑" pitchFamily="34" charset="-122"/>
              </a:rPr>
              <a:t>个相关关键词排在搜索引擎首页，效果维持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1400">
                <a:latin typeface="微软雅黑" pitchFamily="34" charset="-122"/>
                <a:ea typeface="微软雅黑" pitchFamily="34" charset="-122"/>
              </a:rPr>
              <a:t>年。</a:t>
            </a:r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73605" y="3220085"/>
            <a:ext cx="167068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基础版</a:t>
            </a:r>
            <a:r>
              <a:rPr lang="en-US" altLang="zh-CN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10x50</a:t>
            </a:r>
            <a:endParaRPr lang="en-US" altLang="zh-CN" sz="20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60340" y="3220085"/>
            <a:ext cx="1819910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标准版</a:t>
            </a:r>
            <a:r>
              <a:rPr lang="en-US" altLang="zh-CN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20x200</a:t>
            </a:r>
            <a:endParaRPr lang="en-US" altLang="zh-CN" sz="20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28660" y="3220085"/>
            <a:ext cx="1819910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旗舰版</a:t>
            </a:r>
            <a:r>
              <a:rPr lang="en-US" altLang="zh-CN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30x300</a:t>
            </a:r>
            <a:endParaRPr lang="en-US" altLang="zh-CN" sz="20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5260340" y="4638675"/>
            <a:ext cx="1988185" cy="1656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+mn-ea"/>
              </a:rPr>
              <a:t>可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+mn-ea"/>
              </a:rPr>
              <a:t>推广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sym typeface="+mn-ea"/>
              </a:rPr>
              <a:t>20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  <a:sym typeface="+mn-ea"/>
              </a:rPr>
              <a:t>个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  <a:sym typeface="+mn-ea"/>
              </a:rPr>
              <a:t>产品，一个月内最少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  <a:sym typeface="+mn-ea"/>
              </a:rPr>
              <a:t>让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  <a:sym typeface="+mn-ea"/>
              </a:rPr>
              <a:t>2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sym typeface="+mn-ea"/>
              </a:rPr>
              <a:t>00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  <a:sym typeface="+mn-ea"/>
              </a:rPr>
              <a:t>个相关关键词排在搜索引擎首页，效果维持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  <a:sym typeface="+mn-ea"/>
              </a:rPr>
              <a:t>1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  <a:sym typeface="+mn-ea"/>
              </a:rPr>
              <a:t>年。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8328660" y="4638675"/>
            <a:ext cx="1923415" cy="1640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400">
                <a:latin typeface="微软雅黑" pitchFamily="34" charset="-122"/>
                <a:ea typeface="微软雅黑" pitchFamily="34" charset="-122"/>
                <a:sym typeface="+mn-ea"/>
              </a:rPr>
              <a:t>可推广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  <a:sym typeface="+mn-ea"/>
              </a:rPr>
              <a:t>30</a:t>
            </a:r>
            <a:r>
              <a:rPr lang="zh-CN" altLang="zh-CN" sz="1400">
                <a:latin typeface="微软雅黑" pitchFamily="34" charset="-122"/>
                <a:ea typeface="微软雅黑" pitchFamily="34" charset="-122"/>
                <a:sym typeface="+mn-ea"/>
              </a:rPr>
              <a:t>个产品，一个月内最少让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  <a:sym typeface="+mn-ea"/>
              </a:rPr>
              <a:t>300</a:t>
            </a:r>
            <a:r>
              <a:rPr lang="zh-CN" altLang="zh-CN" sz="1400">
                <a:latin typeface="微软雅黑" pitchFamily="34" charset="-122"/>
                <a:ea typeface="微软雅黑" pitchFamily="34" charset="-122"/>
                <a:sym typeface="+mn-ea"/>
              </a:rPr>
              <a:t>个相关关键词排在搜索引擎首页，效果维持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  <a:sym typeface="+mn-ea"/>
              </a:rPr>
              <a:t>1</a:t>
            </a:r>
            <a:r>
              <a:rPr lang="zh-CN" altLang="zh-CN" sz="1400">
                <a:latin typeface="微软雅黑" pitchFamily="34" charset="-122"/>
                <a:ea typeface="微软雅黑" pitchFamily="34" charset="-122"/>
                <a:sym typeface="+mn-ea"/>
              </a:rPr>
              <a:t>年。</a:t>
            </a:r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企推宝效果展示_转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085975" y="527816"/>
            <a:ext cx="8024561" cy="465854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6280" y="5455285"/>
            <a:ext cx="10515600" cy="1325563"/>
          </a:xfrm>
        </p:spPr>
        <p:txBody>
          <a:bodyPr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客户案例展示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00512" y="1114428"/>
            <a:ext cx="39862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按</a:t>
            </a:r>
            <a:r>
              <a:rPr lang="en-US" altLang="zh-CN" sz="4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F5</a:t>
            </a:r>
            <a:r>
              <a:rPr lang="zh-CN" altLang="en-US" sz="4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键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查看</a:t>
            </a:r>
            <a:endParaRPr lang="en-US" altLang="zh-CN" sz="4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4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推广效果</a:t>
            </a:r>
            <a:endParaRPr lang="zh-CN" altLang="en-US" sz="4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5414962" y="3614738"/>
            <a:ext cx="1114425" cy="757237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7720" y="1751965"/>
            <a:ext cx="3886200" cy="1325880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无风险承诺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7720" y="2877185"/>
            <a:ext cx="6309360" cy="4366260"/>
          </a:xfrm>
        </p:spPr>
        <p:txBody>
          <a:bodyPr/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企业若使用企推宝推广服务，一个月之内若没有实现承诺数量的产品关键词登上搜索引擎首页，可退全款，退款承诺写进服务合同！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fontAlgn="auto">
              <a:lnSpc>
                <a:spcPct val="200000"/>
              </a:lnSpc>
              <a:buNone/>
            </a:pPr>
            <a:r>
              <a:rPr lang="zh-CN" altLang="en-US" sz="2400" dirty="0">
                <a:solidFill>
                  <a:srgbClr val="FFFC00"/>
                </a:solidFill>
                <a:latin typeface="微软雅黑" pitchFamily="34" charset="-122"/>
                <a:ea typeface="微软雅黑" pitchFamily="34" charset="-122"/>
              </a:rPr>
              <a:t>真正让企业做到无任何风险！</a:t>
            </a:r>
            <a:endParaRPr lang="zh-CN" altLang="en-US" sz="2400" dirty="0">
              <a:solidFill>
                <a:srgbClr val="FFFC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7503160" y="1416685"/>
            <a:ext cx="3886200" cy="2484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14000">
                <a:solidFill>
                  <a:srgbClr val="FE9625"/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endParaRPr lang="en-US" altLang="zh-CN" sz="14000">
              <a:solidFill>
                <a:srgbClr val="FE9625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风险</a:t>
            </a:r>
            <a:endParaRPr lang="zh-CN" altLang="en-US" sz="48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5360" y="2148840"/>
            <a:ext cx="6003925" cy="2331720"/>
          </a:xfrm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企推宝价格</a:t>
            </a:r>
            <a:endParaRPr lang="zh-CN" altLang="en-US" sz="48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12280" y="1393825"/>
            <a:ext cx="2576830" cy="147129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基础版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10x50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6980</a:t>
            </a: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元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/</a:t>
            </a:r>
            <a:r>
              <a:rPr lang="zh-CN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年</a:t>
            </a:r>
            <a:endParaRPr lang="zh-CN" altLang="zh-CN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zh-CN" altLang="zh-CN" sz="1800" b="1" dirty="0">
              <a:solidFill>
                <a:srgbClr val="FE9625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8661400" y="3537585"/>
            <a:ext cx="2363470" cy="1385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标准版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20x200</a:t>
            </a:r>
            <a:endParaRPr lang="en-US" altLang="zh-CN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9800</a:t>
            </a: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元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/</a:t>
            </a:r>
            <a:r>
              <a:rPr lang="zh-CN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年</a:t>
            </a:r>
            <a:endParaRPr lang="zh-CN" altLang="zh-CN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zh-CN" sz="1800" b="1" dirty="0">
              <a:solidFill>
                <a:srgbClr val="51DAC9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9514205" y="1134745"/>
            <a:ext cx="2501265" cy="173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旗舰版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30x300</a:t>
            </a:r>
            <a:endParaRPr lang="en-US" altLang="zh-CN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19800</a:t>
            </a: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元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/</a:t>
            </a:r>
            <a:r>
              <a:rPr lang="zh-CN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年</a:t>
            </a:r>
            <a:endParaRPr lang="zh-CN" altLang="zh-CN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zh-CN" sz="1800" b="1" dirty="0">
              <a:solidFill>
                <a:srgbClr val="6ED69B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96205" y="3261360"/>
            <a:ext cx="6948805" cy="97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企推宝的绝对优势</a:t>
            </a:r>
            <a:endParaRPr lang="zh-CN" altLang="en-US" sz="5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2289</Words>
  <Application>WPS 演示</Application>
  <PresentationFormat>自定义</PresentationFormat>
  <Paragraphs>167</Paragraphs>
  <Slides>21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PowerPoint 演示文稿</vt:lpstr>
      <vt:lpstr>搜索引擎—网络推广最重要的途径</vt:lpstr>
      <vt:lpstr>什么是“企推宝”</vt:lpstr>
      <vt:lpstr>PowerPoint 演示文稿</vt:lpstr>
      <vt:lpstr>企推宝能做什么？</vt:lpstr>
      <vt:lpstr>客户案例展示</vt:lpstr>
      <vt:lpstr>无风险承诺</vt:lpstr>
      <vt:lpstr> 企推宝价格</vt:lpstr>
      <vt:lpstr>PowerPoint 演示文稿</vt:lpstr>
      <vt:lpstr>性价比高</vt:lpstr>
      <vt:lpstr>推广速度快，无效退款承诺</vt:lpstr>
      <vt:lpstr> 全托管服务</vt:lpstr>
      <vt:lpstr>全引擎通吃</vt:lpstr>
      <vt:lpstr>稳定性好</vt:lpstr>
      <vt:lpstr>规避恶意点击</vt:lpstr>
      <vt:lpstr>不会被降权、Ｋ站</vt:lpstr>
      <vt:lpstr>效果量化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dennis</dc:creator>
  <cp:lastModifiedBy>yaole</cp:lastModifiedBy>
  <cp:revision>247</cp:revision>
  <dcterms:created xsi:type="dcterms:W3CDTF">2016-06-24T01:35:00Z</dcterms:created>
  <dcterms:modified xsi:type="dcterms:W3CDTF">2017-06-27T09:24:57Z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2052-10.8.0.5562</vt:lpwstr>
  </property>
</Properties>
</file>